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3" r:id="rId16"/>
    <p:sldId id="271" r:id="rId17"/>
    <p:sldId id="272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5099-CD2C-4436-A101-8FCDD46BBE75}" type="datetimeFigureOut">
              <a:rPr lang="it-IT" smtClean="0"/>
              <a:pPr/>
              <a:t>26/03/2016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0D63-8351-4810-82FF-69CD7A6903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14742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5099-CD2C-4436-A101-8FCDD46BBE75}" type="datetimeFigureOut">
              <a:rPr lang="it-IT" smtClean="0"/>
              <a:pPr/>
              <a:t>26/03/2016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0D63-8351-4810-82FF-69CD7A6903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5489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5099-CD2C-4436-A101-8FCDD46BBE75}" type="datetimeFigureOut">
              <a:rPr lang="it-IT" smtClean="0"/>
              <a:pPr/>
              <a:t>26/03/2016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0D63-8351-4810-82FF-69CD7A6903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6006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5645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6191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00431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2106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0978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43493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35853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331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5099-CD2C-4436-A101-8FCDD46BBE75}" type="datetimeFigureOut">
              <a:rPr lang="it-IT" smtClean="0"/>
              <a:pPr/>
              <a:t>26/03/2016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0D63-8351-4810-82FF-69CD7A6903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239486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67297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87111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683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5099-CD2C-4436-A101-8FCDD46BBE75}" type="datetimeFigureOut">
              <a:rPr lang="it-IT" smtClean="0"/>
              <a:pPr/>
              <a:t>26/03/2016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0D63-8351-4810-82FF-69CD7A6903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7415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5099-CD2C-4436-A101-8FCDD46BBE75}" type="datetimeFigureOut">
              <a:rPr lang="it-IT" smtClean="0"/>
              <a:pPr/>
              <a:t>26/03/2016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0D63-8351-4810-82FF-69CD7A6903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50842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5099-CD2C-4436-A101-8FCDD46BBE75}" type="datetimeFigureOut">
              <a:rPr lang="it-IT" smtClean="0"/>
              <a:pPr/>
              <a:t>26/03/2016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0D63-8351-4810-82FF-69CD7A6903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10941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5099-CD2C-4436-A101-8FCDD46BBE75}" type="datetimeFigureOut">
              <a:rPr lang="it-IT" smtClean="0"/>
              <a:pPr/>
              <a:t>26/03/2016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0D63-8351-4810-82FF-69CD7A6903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16961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5099-CD2C-4436-A101-8FCDD46BBE75}" type="datetimeFigureOut">
              <a:rPr lang="it-IT" smtClean="0"/>
              <a:pPr/>
              <a:t>26/03/2016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0D63-8351-4810-82FF-69CD7A6903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3175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5099-CD2C-4436-A101-8FCDD46BBE75}" type="datetimeFigureOut">
              <a:rPr lang="it-IT" smtClean="0"/>
              <a:pPr/>
              <a:t>26/03/2016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0D63-8351-4810-82FF-69CD7A6903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8800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5099-CD2C-4436-A101-8FCDD46BBE75}" type="datetimeFigureOut">
              <a:rPr lang="it-IT" smtClean="0"/>
              <a:pPr/>
              <a:t>26/03/2016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80D63-8351-4810-82FF-69CD7A6903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4915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95099-CD2C-4436-A101-8FCDD46BBE75}" type="datetimeFigureOut">
              <a:rPr lang="it-IT" smtClean="0"/>
              <a:pPr/>
              <a:t>26/03/2016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80D63-8351-4810-82FF-69CD7A69039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05619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2726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3347864" y="1089034"/>
            <a:ext cx="0" cy="5747281"/>
          </a:xfrm>
          <a:prstGeom prst="line">
            <a:avLst/>
          </a:prstGeom>
          <a:ln w="889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3732356" y="692696"/>
            <a:ext cx="59766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2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 Elettronica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-108519" y="11816"/>
            <a:ext cx="92525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CRISTALIZZAZIONE DEL SOLFATO DI RAME PEINTAIDRATO COMMERCIALE</a:t>
            </a:r>
            <a:endParaRPr lang="it-IT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tangolo 12"/>
          <p:cNvSpPr/>
          <p:nvPr/>
        </p:nvSpPr>
        <p:spPr>
          <a:xfrm>
            <a:off x="-403487" y="2134597"/>
            <a:ext cx="43357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3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</a:t>
            </a:r>
            <a:r>
              <a:rPr lang="it-IT" sz="3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</a:t>
            </a:r>
          </a:p>
          <a:p>
            <a:pPr algn="ctr"/>
            <a:r>
              <a:rPr lang="it-IT" sz="3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ESECUZIONE</a:t>
            </a:r>
          </a:p>
        </p:txBody>
      </p:sp>
      <p:sp>
        <p:nvSpPr>
          <p:cNvPr id="12" name="Rettangolo 12"/>
          <p:cNvSpPr/>
          <p:nvPr/>
        </p:nvSpPr>
        <p:spPr>
          <a:xfrm>
            <a:off x="0" y="4549676"/>
            <a:ext cx="345493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COMPONENTI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</a:t>
            </a:r>
          </a:p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GRUPPO</a:t>
            </a:r>
          </a:p>
        </p:txBody>
      </p:sp>
      <p:sp>
        <p:nvSpPr>
          <p:cNvPr id="14" name="CasellaDiTesto 9"/>
          <p:cNvSpPr txBox="1"/>
          <p:nvPr/>
        </p:nvSpPr>
        <p:spPr>
          <a:xfrm>
            <a:off x="3419872" y="2412177"/>
            <a:ext cx="59766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2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Lunedì 11 Gennaio 2016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CasellaDiTesto 9"/>
          <p:cNvSpPr txBox="1"/>
          <p:nvPr/>
        </p:nvSpPr>
        <p:spPr>
          <a:xfrm>
            <a:off x="3572272" y="4725144"/>
            <a:ext cx="517619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2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Carmelo </a:t>
            </a:r>
            <a:r>
              <a:rPr lang="it-IT" sz="32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Zingale</a:t>
            </a:r>
            <a:r>
              <a:rPr lang="it-IT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r>
              <a:rPr lang="it-IT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Paolo </a:t>
            </a:r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Ferraro</a:t>
            </a:r>
          </a:p>
          <a:p>
            <a:r>
              <a:rPr lang="it-IT" sz="3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Bottitta</a:t>
            </a:r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Federico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ttangolo 12"/>
          <p:cNvSpPr/>
          <p:nvPr/>
        </p:nvSpPr>
        <p:spPr>
          <a:xfrm>
            <a:off x="-403487" y="845096"/>
            <a:ext cx="43357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CLASSE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321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1" grpId="0"/>
      <p:bldP spid="12" grpId="0"/>
      <p:bldP spid="14" grpId="0"/>
      <p:bldP spid="15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40278" y="50173"/>
            <a:ext cx="2376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MATERIALE UTILIZZATO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2609" y="1556792"/>
            <a:ext cx="26139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Spruzzetta</a:t>
            </a:r>
          </a:p>
        </p:txBody>
      </p:sp>
      <p:pic>
        <p:nvPicPr>
          <p:cNvPr id="6146" name="Picture 2" descr="http://www.farmalabor.it/articoli/94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20020" y="70552"/>
            <a:ext cx="4323980" cy="6787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3445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40278" y="50173"/>
            <a:ext cx="2376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MATERIALE UTILIZZATO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2609" y="1556792"/>
            <a:ext cx="50355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Bilancia </a:t>
            </a:r>
          </a:p>
          <a:p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elettronica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0" name="Picture 2" descr="http://www.swissforniture.it/1559-1256-thickbox/bilancia-futura-elettronica-omologata-ps12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67027" y="20378"/>
            <a:ext cx="6576973" cy="657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4319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40278" y="50173"/>
            <a:ext cx="2376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MATERIALE UTILIZZATO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0422" y="1484784"/>
            <a:ext cx="50355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Solfato di rame pentaidrato commerciale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4" name="Picture 2" descr="https://images.ssstatic.com/solfato-di-rame-pentaidrato-98-min-1560880z4-00000010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49788" y="2562002"/>
            <a:ext cx="5894212" cy="4279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3478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/>
        </p:nvCxnSpPr>
        <p:spPr>
          <a:xfrm>
            <a:off x="3707904" y="0"/>
            <a:ext cx="0" cy="6836315"/>
          </a:xfrm>
          <a:prstGeom prst="line">
            <a:avLst/>
          </a:prstGeom>
          <a:ln w="889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/>
        </p:nvSpPr>
        <p:spPr>
          <a:xfrm>
            <a:off x="-78451" y="2564904"/>
            <a:ext cx="393037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SVOLGIMENTO </a:t>
            </a:r>
          </a:p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DELL’ESPERIMENTO</a:t>
            </a:r>
          </a:p>
        </p:txBody>
      </p:sp>
      <p:sp>
        <p:nvSpPr>
          <p:cNvPr id="8" name="Rettangolo 12"/>
          <p:cNvSpPr/>
          <p:nvPr/>
        </p:nvSpPr>
        <p:spPr>
          <a:xfrm>
            <a:off x="3758196" y="44624"/>
            <a:ext cx="5385804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Abbiamo pesato </a:t>
            </a:r>
            <a:r>
              <a:rPr lang="it-IT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un becher da </a:t>
            </a:r>
            <a:r>
              <a:rPr lang="it-IT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250 ml </a:t>
            </a:r>
            <a:r>
              <a:rPr lang="it-IT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circa 20 g di solfato di rame </a:t>
            </a:r>
            <a:r>
              <a:rPr lang="it-IT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commerciale.  Abbiamo aggiunto </a:t>
            </a:r>
            <a:r>
              <a:rPr lang="it-IT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 becher circa 100 </a:t>
            </a:r>
            <a:r>
              <a:rPr lang="it-IT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ml </a:t>
            </a:r>
            <a:r>
              <a:rPr lang="it-IT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acqua distillata e </a:t>
            </a:r>
            <a:r>
              <a:rPr lang="it-IT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agitato </a:t>
            </a:r>
            <a:r>
              <a:rPr lang="it-IT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la bacchetta di vetro fino a completa solubilizzazione del </a:t>
            </a:r>
            <a:r>
              <a:rPr lang="it-IT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sale.</a:t>
            </a:r>
            <a:endParaRPr lang="it-IT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Abbiamo riscaldato </a:t>
            </a:r>
            <a:r>
              <a:rPr lang="it-IT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alla fiamma di un fornello </a:t>
            </a:r>
            <a:r>
              <a:rPr lang="it-IT" sz="2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Bunsen</a:t>
            </a:r>
            <a:r>
              <a:rPr lang="it-IT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e sino ad ebollizione il becher contenente la soluzione di solfato di rame.</a:t>
            </a:r>
          </a:p>
          <a:p>
            <a:r>
              <a:rPr lang="it-IT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Abbiamo </a:t>
            </a:r>
            <a:r>
              <a:rPr lang="it-IT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filtrato </a:t>
            </a:r>
            <a:r>
              <a:rPr lang="it-IT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it-IT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soluzione ancora calda </a:t>
            </a:r>
            <a:r>
              <a:rPr lang="it-IT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 filtro a pieghe, raccogliendo il filtrato nel secondo becher. Il filtro trattiene eventuali </a:t>
            </a:r>
            <a:r>
              <a:rPr lang="it-IT" sz="2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impurezze</a:t>
            </a:r>
            <a:r>
              <a:rPr lang="it-IT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insolubili in </a:t>
            </a:r>
            <a:r>
              <a:rPr lang="it-IT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acqua.</a:t>
            </a:r>
          </a:p>
          <a:p>
            <a:r>
              <a:rPr lang="it-IT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filtrato appare </a:t>
            </a:r>
            <a:r>
              <a:rPr lang="it-IT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limpido </a:t>
            </a:r>
            <a:r>
              <a:rPr lang="it-IT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</a:t>
            </a:r>
            <a:r>
              <a:rPr lang="it-IT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colore azzurro; esso contiene il solfato di rame ed eventuali altre </a:t>
            </a:r>
            <a:r>
              <a:rPr lang="it-IT" sz="2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impurezze</a:t>
            </a:r>
            <a:r>
              <a:rPr lang="it-IT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solubili in acqua.</a:t>
            </a:r>
          </a:p>
          <a:p>
            <a:r>
              <a:rPr lang="it-IT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Abbiamo lasciato </a:t>
            </a:r>
            <a:r>
              <a:rPr lang="it-IT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raffreddare lentamente il filtrato. </a:t>
            </a:r>
            <a:r>
              <a:rPr lang="it-IT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Torneremo la prossima settimana per controllare se si sono formati i cristalli di solfato di rame </a:t>
            </a:r>
            <a:r>
              <a:rPr lang="it-IT" sz="21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pentaidrato</a:t>
            </a:r>
            <a:r>
              <a:rPr lang="it-IT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it-IT" sz="21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824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3707904" y="0"/>
            <a:ext cx="0" cy="6836315"/>
          </a:xfrm>
          <a:prstGeom prst="line">
            <a:avLst/>
          </a:prstGeom>
          <a:ln w="889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/>
        </p:nvSpPr>
        <p:spPr>
          <a:xfrm>
            <a:off x="-78451" y="2564904"/>
            <a:ext cx="393037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SVOLGIMENTO </a:t>
            </a:r>
          </a:p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DELL’ESPERIMENTO</a:t>
            </a:r>
          </a:p>
        </p:txBody>
      </p:sp>
      <p:sp>
        <p:nvSpPr>
          <p:cNvPr id="8" name="Rettangolo 12"/>
          <p:cNvSpPr/>
          <p:nvPr/>
        </p:nvSpPr>
        <p:spPr>
          <a:xfrm>
            <a:off x="3758196" y="0"/>
            <a:ext cx="538580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Dopo aver lasciato </a:t>
            </a:r>
            <a:r>
              <a:rPr lang="it-IT" sz="2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evaporare il solvente a temperatura ambiente, a distanza di una settimana circa, abbiamo ottenuto:</a:t>
            </a:r>
            <a:endParaRPr lang="it-IT" sz="21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585754"/>
            <a:ext cx="2880320" cy="3272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091603"/>
            <a:ext cx="3271777" cy="2453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ttangolo 12"/>
          <p:cNvSpPr/>
          <p:nvPr/>
        </p:nvSpPr>
        <p:spPr>
          <a:xfrm>
            <a:off x="3779912" y="1268760"/>
            <a:ext cx="20882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dei piccoli cristalli sul bordo del cristallizzatore, dove, evidentemente il solvente  è evaporato in modo veloce</a:t>
            </a:r>
            <a:endParaRPr lang="it-IT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tangolo 12"/>
          <p:cNvSpPr/>
          <p:nvPr/>
        </p:nvSpPr>
        <p:spPr>
          <a:xfrm>
            <a:off x="6732240" y="4509120"/>
            <a:ext cx="20882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dei grossi cristalli nel fondo del cristallizzatore, dove l’evaporazione del solvente  è stata più lenta</a:t>
            </a:r>
            <a:endParaRPr lang="it-IT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444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3707904" y="0"/>
            <a:ext cx="0" cy="6836315"/>
          </a:xfrm>
          <a:prstGeom prst="line">
            <a:avLst/>
          </a:prstGeom>
          <a:ln w="889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/>
        </p:nvSpPr>
        <p:spPr>
          <a:xfrm>
            <a:off x="-150459" y="2169973"/>
            <a:ext cx="393037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CONCLUSIONI</a:t>
            </a:r>
          </a:p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DELL’ESPERIMENTO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3779912" y="1120676"/>
            <a:ext cx="54360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prstClr val="black"/>
                </a:solidFill>
              </a:rPr>
              <a:t>Nel corso della </a:t>
            </a:r>
            <a:r>
              <a:rPr lang="it-IT" sz="2400" b="1" dirty="0" smtClean="0">
                <a:solidFill>
                  <a:prstClr val="black"/>
                </a:solidFill>
              </a:rPr>
              <a:t>nostra esperienza </a:t>
            </a:r>
            <a:r>
              <a:rPr lang="it-IT" sz="2400" b="1" dirty="0">
                <a:solidFill>
                  <a:prstClr val="black"/>
                </a:solidFill>
              </a:rPr>
              <a:t>di laboratorio sono stati raggiunti i seguenti obbiettivi:</a:t>
            </a:r>
          </a:p>
          <a:p>
            <a:endParaRPr lang="it-IT" sz="2400" b="1" dirty="0">
              <a:solidFill>
                <a:prstClr val="black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it-IT" sz="2400" b="1" dirty="0" smtClean="0">
                <a:solidFill>
                  <a:prstClr val="black"/>
                </a:solidFill>
              </a:rPr>
              <a:t>Conoscere alcune tecniche </a:t>
            </a:r>
            <a:r>
              <a:rPr lang="it-IT" sz="2400" b="1" dirty="0" smtClean="0">
                <a:solidFill>
                  <a:prstClr val="black"/>
                </a:solidFill>
              </a:rPr>
              <a:t>di separazione dei </a:t>
            </a:r>
            <a:r>
              <a:rPr lang="it-IT" sz="2400" b="1" dirty="0" smtClean="0">
                <a:solidFill>
                  <a:prstClr val="black"/>
                </a:solidFill>
              </a:rPr>
              <a:t>miscugli</a:t>
            </a:r>
          </a:p>
          <a:p>
            <a:pPr marL="457200" indent="-457200">
              <a:buFontTx/>
              <a:buAutoNum type="arabicPeriod"/>
            </a:pPr>
            <a:r>
              <a:rPr lang="it-IT" sz="2400" b="1" dirty="0" smtClean="0">
                <a:solidFill>
                  <a:prstClr val="black"/>
                </a:solidFill>
              </a:rPr>
              <a:t>Ottenere cristalli di solfato di rame purificato</a:t>
            </a:r>
            <a:endParaRPr lang="it-IT" sz="2400" b="1" dirty="0" smtClean="0">
              <a:solidFill>
                <a:prstClr val="black"/>
              </a:solidFill>
            </a:endParaRPr>
          </a:p>
          <a:p>
            <a:pPr marL="457200" indent="-457200">
              <a:buFontTx/>
              <a:buAutoNum type="arabicPeriod"/>
            </a:pPr>
            <a:endParaRPr lang="it-IT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701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2915816" y="646331"/>
            <a:ext cx="0" cy="6189984"/>
          </a:xfrm>
          <a:prstGeom prst="line">
            <a:avLst/>
          </a:prstGeom>
          <a:ln w="889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/>
        </p:nvSpPr>
        <p:spPr>
          <a:xfrm>
            <a:off x="-96321" y="2169973"/>
            <a:ext cx="30254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OSSERVAZIONI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059832" y="1556792"/>
            <a:ext cx="608416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prstClr val="black"/>
                </a:solidFill>
              </a:rPr>
              <a:t>All’inizio </a:t>
            </a:r>
            <a:r>
              <a:rPr lang="it-IT" sz="3200" b="1" dirty="0" smtClean="0">
                <a:solidFill>
                  <a:prstClr val="black"/>
                </a:solidFill>
              </a:rPr>
              <a:t>dell’esperienza abbiamo visto che il solfato di rame pentaidrato commerciale non si è solubilizzato del tutto</a:t>
            </a:r>
            <a:r>
              <a:rPr lang="it-IT" sz="3200" b="1" dirty="0" smtClean="0">
                <a:solidFill>
                  <a:prstClr val="black"/>
                </a:solidFill>
              </a:rPr>
              <a:t>.</a:t>
            </a:r>
          </a:p>
          <a:p>
            <a:r>
              <a:rPr lang="it-IT" sz="3200" b="1" dirty="0" smtClean="0">
                <a:solidFill>
                  <a:prstClr val="black"/>
                </a:solidFill>
              </a:rPr>
              <a:t>Ma l’agitazione con una bacchetta di vetro ed il riscaldamento hanno favorito la completa solubilizzazione del sale.</a:t>
            </a:r>
            <a:endParaRPr lang="it-IT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036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3275856" y="0"/>
            <a:ext cx="0" cy="6836315"/>
          </a:xfrm>
          <a:prstGeom prst="line">
            <a:avLst/>
          </a:prstGeom>
          <a:ln w="889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3347864" y="1129099"/>
            <a:ext cx="57961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prstClr val="black"/>
                </a:solidFill>
              </a:rPr>
              <a:t>Cristallizzazione di una soluzione satura di </a:t>
            </a:r>
            <a:r>
              <a:rPr lang="it-IT" sz="3200" b="1" dirty="0" smtClean="0">
                <a:solidFill>
                  <a:prstClr val="black"/>
                </a:solidFill>
              </a:rPr>
              <a:t>CuSO</a:t>
            </a:r>
            <a:r>
              <a:rPr lang="it-IT" sz="3200" b="1" baseline="-25000" dirty="0" smtClean="0">
                <a:solidFill>
                  <a:prstClr val="black"/>
                </a:solidFill>
              </a:rPr>
              <a:t>4</a:t>
            </a:r>
            <a:r>
              <a:rPr lang="it-IT" sz="2000" b="1" dirty="0" smtClean="0">
                <a:solidFill>
                  <a:prstClr val="black"/>
                </a:solidFill>
              </a:rPr>
              <a:t>·</a:t>
            </a:r>
            <a:r>
              <a:rPr lang="it-IT" sz="3200" b="1" dirty="0" smtClean="0">
                <a:solidFill>
                  <a:prstClr val="black"/>
                </a:solidFill>
              </a:rPr>
              <a:t>5H</a:t>
            </a:r>
            <a:r>
              <a:rPr lang="it-IT" sz="3200" b="1" baseline="-25000" dirty="0" smtClean="0"/>
              <a:t>2</a:t>
            </a:r>
            <a:r>
              <a:rPr lang="it-IT" sz="3200" b="1" dirty="0" smtClean="0"/>
              <a:t>O</a:t>
            </a:r>
            <a:endParaRPr lang="it-IT" sz="3200" b="1" dirty="0"/>
          </a:p>
          <a:p>
            <a:endParaRPr lang="it-IT" sz="3200" b="1" dirty="0">
              <a:solidFill>
                <a:prstClr val="black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-555887" y="2132856"/>
            <a:ext cx="43357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OBIETTIVO DELL’ESPERIENZA</a:t>
            </a:r>
          </a:p>
        </p:txBody>
      </p:sp>
    </p:spTree>
    <p:extLst>
      <p:ext uri="{BB962C8B-B14F-4D97-AF65-F5344CB8AC3E}">
        <p14:creationId xmlns:p14="http://schemas.microsoft.com/office/powerpoint/2010/main" xmlns="" val="303503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2915433" y="99392"/>
            <a:ext cx="0" cy="6858000"/>
          </a:xfrm>
          <a:prstGeom prst="line">
            <a:avLst/>
          </a:prstGeom>
          <a:ln w="889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/>
        </p:nvSpPr>
        <p:spPr>
          <a:xfrm>
            <a:off x="-82632" y="2169973"/>
            <a:ext cx="29980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CENNI TEORICI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059832" y="0"/>
            <a:ext cx="601216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miscugli sono sistemi costituiti da più di un componente . Scegliendo opportuni metodi di separazione è possibile ottenere le sostanze pure che costituiscono il </a:t>
            </a:r>
            <a:r>
              <a:rPr lang="it-IT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miscuglio stesso. </a:t>
            </a:r>
            <a:r>
              <a:rPr lang="it-IT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scelta del metodo di separazione è essenziale ai fini della completa separazione. Non esiste un metodo di separazione universale utilizzabile per separare i componenti di tutti i tipi di miscugli. Esistono invece una serie di tecniche che, sfruttando le diverse proprietà fisiche dei vari componenti</a:t>
            </a:r>
            <a:r>
              <a:rPr lang="it-IT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che ne </a:t>
            </a:r>
            <a:r>
              <a:rPr lang="it-IT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permettono la loro </a:t>
            </a:r>
            <a:r>
              <a:rPr lang="it-IT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separazione.</a:t>
            </a:r>
            <a:endParaRPr lang="it-IT" sz="29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6655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2915433" y="99392"/>
            <a:ext cx="0" cy="6858000"/>
          </a:xfrm>
          <a:prstGeom prst="line">
            <a:avLst/>
          </a:prstGeom>
          <a:ln w="889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3059832" y="116632"/>
            <a:ext cx="561662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it-IT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Alcuni dei metodi di separazioni di un miscuglio sono: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t-IT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Cristallizzazione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it-IT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Filtrazione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</a:t>
            </a: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cristallizzazione è una transizione di fase della materia, da liquido a solido, nel quale composti disciolti in un solvente solidificano, disponendosi secondo strutture cristalline 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ordinate.</a:t>
            </a:r>
          </a:p>
          <a:p>
            <a:pPr marL="971550" lvl="1" indent="-514350">
              <a:buFont typeface="+mj-lt"/>
              <a:buAutoNum type="arabicPeriod"/>
            </a:pP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 filtrazione è un metodo di separazione che viene usato per separare un solido dal liquido in cui è disperso.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t-IT" sz="225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-82632" y="2169973"/>
            <a:ext cx="29980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CENNI TEORICI</a:t>
            </a:r>
          </a:p>
        </p:txBody>
      </p:sp>
    </p:spTree>
    <p:extLst>
      <p:ext uri="{BB962C8B-B14F-4D97-AF65-F5344CB8AC3E}">
        <p14:creationId xmlns:p14="http://schemas.microsoft.com/office/powerpoint/2010/main" xmlns="" val="3101977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683568" y="-28295"/>
            <a:ext cx="2736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MATERIALE UTILIZZATO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23528" y="2708920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Sostegno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Anello porta-imbuto 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www.seneco.it/shop/prodotti/accessori%20da%20laboratorio/g/SOSTEGNO%20CON%20ANELLI%20PORTAIMBUT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4020" y="-28296"/>
            <a:ext cx="3085060" cy="6886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1769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79512" y="15624"/>
            <a:ext cx="34563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MATERIALE UTILIZZATO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251520" y="1412776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32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Bunsen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http://www.labcatalogo.it/immagini/bunsen-cartucc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45139" y="615788"/>
            <a:ext cx="5898861" cy="594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762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79512" y="0"/>
            <a:ext cx="28803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MATERIALE UTILIZZATO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179512" y="1473746"/>
            <a:ext cx="3744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Treppiedi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http://www.chimica-online.it/download/immagini_download/treppied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2384"/>
            <a:ext cx="4799580" cy="6778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1335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259632" y="-28295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MATERIALE UTILIZZATO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179513" y="875114"/>
            <a:ext cx="25922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Bacchetta di vetro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http://www.enaissance.it/image/cache/data/Empty%20bottles/125MMSTIRRINGROD-500x5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32636" y="618036"/>
            <a:ext cx="6239964" cy="6239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9094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07504" y="140439"/>
            <a:ext cx="2448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MATERIALE UTILIZZATO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0" y="1340768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Becher da 250 ml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utoShape 2" descr="data:image/jpeg;base64,/9j/4AAQSkZJRgABAQAAAQABAAD/2wCEAAkGBxAPEBQQDw8QDw8PEA8PDw8PDw8PDw8PFBQWFhQRFBQYHCggGBolHBQUITEhJSkrLi4uFx8zODMsNygtLisBCgoKDg0OGhAQFywkHBwsLCwsLCwsLCwsLCwsLCwsLCwsLCwsLCwsLCwsLCwsLCwsLC4sLCwsLCssLCwsLCwsLP/AABEIALABHgMBIgACEQEDEQH/xAAaAAADAQEBAQAAAAAAAAAAAAAAAQIDBAUG/8QARRAAAgIBAgMEBQYLBgcBAAAAAAECEQMSIQQxQSJRYXEFEzKBkUJSobHB0RQjU2Jyc4OSsuHwBhU0Q4LxRFVjk5SzwjP/xAAYAQEBAQEBAAAAAAAAAAAAAAAAAQIDBP/EAB8RAQEBAAIDAQADAAAAAAAAAAABEQIhEjFRQQNhof/aAAwDAQACEQMRAD8A8TUFiA9bwqQCAgLGICgsEAgKsZKGEUAkjRRSdPd9y6eb6EtxePG8rkSaRxvu+Ox049EVybfh2Y/Hm/oNPw9r2FGH6MVfxdsmteMnuuf8EyVeiVd+l18So8JJ9y83FfaPNxUpK5Sk34ybOfG97GmcXcvRr/KYl55Yp/AI8A/n4v8Aur7jnyZTN5H0Y06+O1+j5fPxP9tD7Rf3fk6JS/Rnjl9TOTVa3KhsNTr43nweSPPHNeOl18TKq5nUuMcXtJx26No6IekZ12ljyruyQi3+8t/pHRkecho9XiIcNJRaTxzkrl6ptxi7qnGXPvMV6NlJ9hxkvnJtfvJ7oHj8cSKRfEcPPFJwmqkvFNe5rZkIiGADAAAQDCxIYDTGhARV2MgpMEeGABZtAAWADAQWAxAADReODk6X+xCPR4OahFTStRd2r1J+57PzGrOOtFw8MS7e8/ya5/638lfm8++jCc3J2/ckkkl3JdDeHqsr2el9E/v/AK+HLm4iDjs/o35+JnW7OuvSJTbdIJY3Rrw8ElqZz5Mrk+5dwYtK9hRe4AgLvYQRKlyKHZUWR/Iru9xBV7lwTexmi0wNWn3/ABOrgOIeOScW01umnTbOSM2O9/uCyvpZY8fFq6UMt6J1tGTaqGZLo7STXW0fNo9XhsM8UHlm9K+THq2+TfjyaXPk+SPKMRrn6h2NCA05qEAAFjJGAxiABookaCvEsBWM2gGIAGIYgCwAEAzTFllHk6tU10a8UZFEG2PLT3W3R8mn5o6cOaN/jE3+dFpKS/OVP4pHAdN1EljXHljry49cexy/Nan9HM4pYWv63+Bhqd3yff1OiHHZEqbU13ZIxn9L3BsqGq57Eo6YcZHrhX7Oc4feUsuB81nj74ZPrSC5PrniOX2nTpwvlkye/DH7JAsWPrla/Yt/aE8XPZXcdGjD+VfuwP7WWpYF8rI/LFjX0uQPFyouMH3M29dh6Y8kv0sqivhGP2lLja9jHij46db+MrIZF8Jwmrnqa7oLU/i9kepjz4MCuMIvIuVv1+T4terj8GzxsnEZJ+3OTXdfZ+HIvHHb3ErUs/FcV6Qnneqb2+TH5MV4GKJUdO3df1lIT0zy9qAEMqFQxMEyaGAAUMYhgNDEBB4YABtDAQAMBABQkIAGNMkYF2axlsYGi9kDWUUzJxohTaK1WSrCchWId7krcVCW5cpWZwe5dkQWUpC/r6wIq4s0iYxNosI7eH4Vy57IpKm0t66mS4mTVFRexakYSe40T/IpBL7WgYITAVjTEADBCBAXY7IGmBSYxDTIrxBDEdGQMAAAsAAdiAAHYCQwGaL2TNFp9kDNFx5EFRJViWCBoEZbNPf3lxZmufvKg9wNATBsSIi4GsTGJtEL+NIG7dRMMZrm9kVniy/kWiHzKTCLsTCwKAACyAATABoYkMKY0ybGB4wCGdGQCYWADsLEADEAAMaJGBRa5GZfQDM34VY22sjmlWzglKn4ptWjnLgRY6uK4RRjGcZrJCbkk0pRdxq00+XtI9L+7cTbVU1CLfq56oRvW3JN3qS0xT8Wzz8v+Hh+uzfw4jjVGHTp2+kODjiUGm3qtO+r0xlqj4dv6DjxsJTbq23WyTbdLuXcKBUrSwQr5hEIuBojOJaIX03xczTiXyRniFxE+0SnEN7vzGmQUisrQxIYAAxADEMQUwQAA7GhAB44DA6MgAodAIBgAgGIAGAAMu9iBx5PzIqCoiRtw2ZwdpRdqmpxjOLXkwOnJ/h4/rsv8GM4melxOVT4eLUIwrNkTUXKm9Ed93sXg4+Df4zb8THG28ae6bb01stq5ow648plYMUpW0r0LVLwjaV/SdvpGeJwh6tRTrdRjTUdMVUu96te5Pov2c36l/xRL+M53jGOCcoykoycV7TSbS82bY+Ay1HsOp1pfK7V/Ub8LxMIY5J5JLI9ahHTKUIqSptK6t8r6G0fScOzs5tJJtwhCUIer0OCa9rv37iLkefkwyhLTJU1XVNNPdNNcwRpxWbXK0qSjGKTduoqlfiQtkInJrhOTJl7fm0jshyPMxO8nvbJTj6ruKTJQJdSsNEWjNFoChDsTKBktjZDZBQybCwqwJQ0B5VhZI7OiHYCBhDAVgAwsBWFMaEhhDGuogj1IsSxpifM24bh3klpTim+WqSin4W+oMdf/Dft5f8AricFHs5OElj4esi0fjW1q6rRW1c+RivRz6aZXBTVS2abaUU31uL2MumV57jsdno1dnN+q/8AuJHEp4opzhSkrjyd7J9OTprn3nof2anGc5JxVPHdPe1qS+tC2Ys4XXBwygnLWrSi3FPUk57UtvedeSeLTOOKO8lKKpSdpZIuLd9aTPpVgxr5EP3YlKlySXkqMeTc/jfGywTirlGUU+TaavysOh739oIuUYUm6cnsr6I8OunKu81HLlMuHOVQb8Di4CFycu5M6eJTcaXUfDLTFrwZD8JFIix2aYWikzOx6iDWxNkOQtQFNiFqCwGURYWFW2NMix6gPJsdiA0pqX9cx2QOgKsL7iQAqxJgxAOwsBgFlx+sijXEgJhDvOmGRQ7Xdy7rPRzcJGGPHBr8blrJv8jHvu/Om/JeJw5OGc25J1jV6W/mr5Vd7Em9tZP1tklKeBqNt+vVUu/G+nQz4TNkg61wtRUaa9bKKTck9tk05PfxNfWXw7e8IrLFKtnLsTOTBwk8nJaYd++n72xmunljo47idcYq+1j7WqLp6tKWq90nUVyPV9EyUs8pqmvUpJqTna197Xu2vlzZ5/H4MeHH6uFSnP2pNPVXh3HVJ6XkcdqxR3ilH/M6V5/78ycuOLx5PfsiU0ubrz2PD9TL5Tk7S+U+zJ7ra91095rPGnzxpWpOKdRi3Lq/JfAx4teQ9N8SnoUZKVatSi7rlXL3nnZNVpttro2727jTiMKi6T1JrZqveaYHG9E70ypOXSMq2aZvOnK91lkhca5NHNFUpeR6WZSg3Ca7caWr58ej8fM4c6rV5faZZrmQxIorIsdhQUAMVlMkAHYDoAsLAKALGgAK8wYAaQDEADBAAQMSHYgpjEDYQN0a8FkV2+UWr/Re39eZyzlZpw2XRLVVqmpRfKUXzixWpH03FcZjzZcrdrVNRhXTCqUYeHZivgaPBjvapJ0nGV6UuVKu7vPDnHTH1kG5YrrX8rG+ahkXR+PJ9DthxEZ1JLtRW8Vvfl4fcb4cpmHKXdevP8H06Ix1dq69pakmvtMoZFdNxilGk24xp2t9q6XscP4TF3pbWrn9/mcbW+7st5ddJPfbq47h4LTOMnJvnumpbJuXhu2vcdPE/wCZ+rjzrrkXdszzhI546SupZE97rstSi+VeH3G2XKmlclSSVRSuqV+V0jz2VEYmtpy1eCWyXOkPJq9ley5KT80qM4s0y5UlbNMtcnEXiqXtY2tEnz0O7j7tq95w8RO+Xgvhz+w558S8l6dox9qT5Lu9/gaak1tslyT514+JirWZViYyMmiiR2ASJspsQAUSMCgokeoB0Fi1BYHmjJsLNrigJsLIYoCXIWoGLAhMdgxTIkwciASAqIgRFb8NxWTDLXik4uqfJxlHrGUXtJeDPRw5eEzPtSlwOV/KhF5eFk+/TevH7rR5NkumMWPcz8BxUI6/VLiMfP1/DNZotd707r/UrPO/D43T2709n9Jz8PxGXDLXhyTxS+djnKD+KZ3v+03EtVlWHOv+vw+Kb/epMnl9awlxUXyaK9eu9GT9M4H7fo/hn+hrxfUxf3pwf/Lcf/k5q+oeU+nj/V/xo+Kiuq+JL9IQXW/Lf6iJel8Fdj0fgi++UsmR/SOPp/Mv/wAoYcPjjwwT+Lsec+r4346sOHicqvFw81H5+SscEu9ylSObiIY4P8bmWeS/y+Hb9Wv0srW/uvzOXieLzZt8uWeTwlJtLyXJGcUkTUxu5ubSpRivZhHaMfvfi9zriqRzYDobDNh2Fk2CYTFgSAMVYE2OwYYWSOwYoCQsGKEKyWD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" name="AutoShape 4" descr="data:image/jpeg;base64,/9j/4AAQSkZJRgABAQAAAQABAAD/2wCEAAkGBxAPEBQQDw8QDw8PEA8PDw8PDw8PDw8PFBQWFhQRFBQYHCggGBolHBQUITEhJSkrLi4uFx8zODMsNygtLisBCgoKDg0OGhAQFywkHBwsLCwsLCwsLCwsLCwsLCwsLCwsLCwsLCwsLCwsLCwsLCwsLC4sLCwsLCssLCwsLCwsLP/AABEIALABHgMBIgACEQEDEQH/xAAaAAADAQEBAQAAAAAAAAAAAAAAAQIDBAUG/8QARRAAAgIBAgMEBQYLBgcBAAAAAAECEQMSIQQxQSJRYXEFEzKBkUJSobHB0RQjU2Jyc4OSsuHwBhU0Q4LxRFVjk5SzwjP/xAAYAQEBAQEBAAAAAAAAAAAAAAAAAQIDBP/EAB8RAQEBAAIDAQADAAAAAAAAAAABEQIhEjFRQQNhof/aAAwDAQACEQMRAD8A8TUFiA9bwqQCAgLGICgsEAgKsZKGEUAkjRRSdPd9y6eb6EtxePG8rkSaRxvu+Ox049EVybfh2Y/Hm/oNPw9r2FGH6MVfxdsmteMnuuf8EyVeiVd+l18So8JJ9y83FfaPNxUpK5Sk34ybOfG97GmcXcvRr/KYl55Yp/AI8A/n4v8Aur7jnyZTN5H0Y06+O1+j5fPxP9tD7Rf3fk6JS/Rnjl9TOTVa3KhsNTr43nweSPPHNeOl18TKq5nUuMcXtJx26No6IekZ12ljyruyQi3+8t/pHRkecho9XiIcNJRaTxzkrl6ptxi7qnGXPvMV6NlJ9hxkvnJtfvJ7oHj8cSKRfEcPPFJwmqkvFNe5rZkIiGADAAAQDCxIYDTGhARV2MgpMEeGABZtAAWADAQWAxAADReODk6X+xCPR4OahFTStRd2r1J+57PzGrOOtFw8MS7e8/ya5/638lfm8++jCc3J2/ckkkl3JdDeHqsr2el9E/v/AK+HLm4iDjs/o35+JnW7OuvSJTbdIJY3Rrw8ElqZz5Mrk+5dwYtK9hRe4AgLvYQRKlyKHZUWR/Iru9xBV7lwTexmi0wNWn3/ABOrgOIeOScW01umnTbOSM2O9/uCyvpZY8fFq6UMt6J1tGTaqGZLo7STXW0fNo9XhsM8UHlm9K+THq2+TfjyaXPk+SPKMRrn6h2NCA05qEAAFjJGAxiABookaCvEsBWM2gGIAGIYgCwAEAzTFllHk6tU10a8UZFEG2PLT3W3R8mn5o6cOaN/jE3+dFpKS/OVP4pHAdN1EljXHljry49cexy/Nan9HM4pYWv63+Bhqd3yff1OiHHZEqbU13ZIxn9L3BsqGq57Eo6YcZHrhX7Oc4feUsuB81nj74ZPrSC5PrniOX2nTpwvlkye/DH7JAsWPrla/Yt/aE8XPZXcdGjD+VfuwP7WWpYF8rI/LFjX0uQPFyouMH3M29dh6Y8kv0sqivhGP2lLja9jHij46db+MrIZF8Jwmrnqa7oLU/i9kepjz4MCuMIvIuVv1+T4terj8GzxsnEZJ+3OTXdfZ+HIvHHb3ErUs/FcV6Qnneqb2+TH5MV4GKJUdO3df1lIT0zy9qAEMqFQxMEyaGAAUMYhgNDEBB4YABtDAQAMBABQkIAGNMkYF2axlsYGi9kDWUUzJxohTaK1WSrCchWId7krcVCW5cpWZwe5dkQWUpC/r6wIq4s0iYxNosI7eH4Vy57IpKm0t66mS4mTVFRexakYSe40T/IpBL7WgYITAVjTEADBCBAXY7IGmBSYxDTIrxBDEdGQMAAAsAAdiAAHYCQwGaL2TNFp9kDNFx5EFRJViWCBoEZbNPf3lxZmufvKg9wNATBsSIi4GsTGJtEL+NIG7dRMMZrm9kVniy/kWiHzKTCLsTCwKAACyAATABoYkMKY0ybGB4wCGdGQCYWADsLEADEAAMaJGBRa5GZfQDM34VY22sjmlWzglKn4ptWjnLgRY6uK4RRjGcZrJCbkk0pRdxq00+XtI9L+7cTbVU1CLfq56oRvW3JN3qS0xT8Wzz8v+Hh+uzfw4jjVGHTp2+kODjiUGm3qtO+r0xlqj4dv6DjxsJTbq23WyTbdLuXcKBUrSwQr5hEIuBojOJaIX03xczTiXyRniFxE+0SnEN7vzGmQUisrQxIYAAxADEMQUwQAA7GhAB44DA6MgAodAIBgAgGIAGAAMu9iBx5PzIqCoiRtw2ZwdpRdqmpxjOLXkwOnJ/h4/rsv8GM4melxOVT4eLUIwrNkTUXKm9Ed93sXg4+Df4zb8THG28ae6bb01stq5ow648plYMUpW0r0LVLwjaV/SdvpGeJwh6tRTrdRjTUdMVUu96te5Pov2c36l/xRL+M53jGOCcoykoycV7TSbS82bY+Ay1HsOp1pfK7V/Ub8LxMIY5J5JLI9ahHTKUIqSptK6t8r6G0fScOzs5tJJtwhCUIer0OCa9rv37iLkefkwyhLTJU1XVNNPdNNcwRpxWbXK0qSjGKTduoqlfiQtkInJrhOTJl7fm0jshyPMxO8nvbJTj6ruKTJQJdSsNEWjNFoChDsTKBktjZDZBQybCwqwJQ0B5VhZI7OiHYCBhDAVgAwsBWFMaEhhDGuogj1IsSxpifM24bh3klpTim+WqSin4W+oMdf/Dft5f8AricFHs5OElj4esi0fjW1q6rRW1c+RivRz6aZXBTVS2abaUU31uL2MumV57jsdno1dnN+q/8AuJHEp4opzhSkrjyd7J9OTprn3nof2anGc5JxVPHdPe1qS+tC2Ys4XXBwygnLWrSi3FPUk57UtvedeSeLTOOKO8lKKpSdpZIuLd9aTPpVgxr5EP3YlKlySXkqMeTc/jfGywTirlGUU+TaavysOh739oIuUYUm6cnsr6I8OunKu81HLlMuHOVQb8Di4CFycu5M6eJTcaXUfDLTFrwZD8JFIix2aYWikzOx6iDWxNkOQtQFNiFqCwGURYWFW2NMix6gPJsdiA0pqX9cx2QOgKsL7iQAqxJgxAOwsBgFlx+sijXEgJhDvOmGRQ7Xdy7rPRzcJGGPHBr8blrJv8jHvu/Om/JeJw5OGc25J1jV6W/mr5Vd7Em9tZP1tklKeBqNt+vVUu/G+nQz4TNkg61wtRUaa9bKKTck9tk05PfxNfWXw7e8IrLFKtnLsTOTBwk8nJaYd++n72xmunljo47idcYq+1j7WqLp6tKWq90nUVyPV9EyUs8pqmvUpJqTna197Xu2vlzZ5/H4MeHH6uFSnP2pNPVXh3HVJ6XkcdqxR3ilH/M6V5/78ycuOLx5PfsiU0ubrz2PD9TL5Tk7S+U+zJ7ra91095rPGnzxpWpOKdRi3Lq/JfAx4teQ9N8SnoUZKVatSi7rlXL3nnZNVpttro2727jTiMKi6T1JrZqveaYHG9E70ypOXSMq2aZvOnK91lkhca5NHNFUpeR6WZSg3Ca7caWr58ej8fM4c6rV5faZZrmQxIorIsdhQUAMVlMkAHYDoAsLAKALGgAK8wYAaQDEADBAAQMSHYgpjEDYQN0a8FkV2+UWr/Re39eZyzlZpw2XRLVVqmpRfKUXzixWpH03FcZjzZcrdrVNRhXTCqUYeHZivgaPBjvapJ0nGV6UuVKu7vPDnHTH1kG5YrrX8rG+ahkXR+PJ9DthxEZ1JLtRW8Vvfl4fcb4cpmHKXdevP8H06Ix1dq69pakmvtMoZFdNxilGk24xp2t9q6XscP4TF3pbWrn9/mcbW+7st5ddJPfbq47h4LTOMnJvnumpbJuXhu2vcdPE/wCZ+rjzrrkXdszzhI546SupZE97rstSi+VeH3G2XKmlclSSVRSuqV+V0jz2VEYmtpy1eCWyXOkPJq9ley5KT80qM4s0y5UlbNMtcnEXiqXtY2tEnz0O7j7tq95w8RO+Xgvhz+w558S8l6dox9qT5Lu9/gaak1tslyT514+JirWZViYyMmiiR2ASJspsQAUSMCgokeoB0Fi1BYHmjJsLNrigJsLIYoCXIWoGLAhMdgxTIkwciASAqIgRFb8NxWTDLXik4uqfJxlHrGUXtJeDPRw5eEzPtSlwOV/KhF5eFk+/TevH7rR5NkumMWPcz8BxUI6/VLiMfP1/DNZotd707r/UrPO/D43T2709n9Jz8PxGXDLXhyTxS+djnKD+KZ3v+03EtVlWHOv+vw+Kb/epMnl9awlxUXyaK9eu9GT9M4H7fo/hn+hrxfUxf3pwf/Lcf/k5q+oeU+nj/V/xo+Kiuq+JL9IQXW/Lf6iJel8Fdj0fgi++UsmR/SOPp/Mv/wAoYcPjjwwT+Lsec+r4346sOHicqvFw81H5+SscEu9ylSObiIY4P8bmWeS/y+Hb9Wv0srW/uvzOXieLzZt8uWeTwlJtLyXJGcUkTUxu5ubSpRivZhHaMfvfi9zriqRzYDobDNh2Fk2CYTFgSAMVYE2OwYYWSOwYoCQsGKEKyWDH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AutoShape 6" descr="data:image/jpeg;base64,/9j/4AAQSkZJRgABAQAAAQABAAD/2wCEAAkGBxAPEBQQDw8QDw8PEA8PDw8PDw8PDw8PFBQWFhQRFBQYHCggGBolHBQUITEhJSkrLi4uFx8zODMsNygtLisBCgoKDg0OGhAQFywkHBwsLCwsLCwsLCwsLCwsLCwsLCwsLCwsLCwsLCwsLCwsLCwsLC4sLCwsLCssLCwsLCwsLP/AABEIALABHgMBIgACEQEDEQH/xAAaAAADAQEBAQAAAAAAAAAAAAAAAQIDBAUG/8QARRAAAgIBAgMEBQYLBgcBAAAAAAECEQMSIQQxQSJRYXEFEzKBkUJSobHB0RQjU2Jyc4OSsuHwBhU0Q4LxRFVjk5SzwjP/xAAYAQEBAQEBAAAAAAAAAAAAAAAAAQIDBP/EAB8RAQEBAAIDAQADAAAAAAAAAAABEQIhEjFRQQNhof/aAAwDAQACEQMRAD8A8TUFiA9bwqQCAgLGICgsEAgKsZKGEUAkjRRSdPd9y6eb6EtxePG8rkSaRxvu+Ox049EVybfh2Y/Hm/oNPw9r2FGH6MVfxdsmteMnuuf8EyVeiVd+l18So8JJ9y83FfaPNxUpK5Sk34ybOfG97GmcXcvRr/KYl55Yp/AI8A/n4v8Aur7jnyZTN5H0Y06+O1+j5fPxP9tD7Rf3fk6JS/Rnjl9TOTVa3KhsNTr43nweSPPHNeOl18TKq5nUuMcXtJx26No6IekZ12ljyruyQi3+8t/pHRkecho9XiIcNJRaTxzkrl6ptxi7qnGXPvMV6NlJ9hxkvnJtfvJ7oHj8cSKRfEcPPFJwmqkvFNe5rZkIiGADAAAQDCxIYDTGhARV2MgpMEeGABZtAAWADAQWAxAADReODk6X+xCPR4OahFTStRd2r1J+57PzGrOOtFw8MS7e8/ya5/638lfm8++jCc3J2/ckkkl3JdDeHqsr2el9E/v/AK+HLm4iDjs/o35+JnW7OuvSJTbdIJY3Rrw8ElqZz5Mrk+5dwYtK9hRe4AgLvYQRKlyKHZUWR/Iru9xBV7lwTexmi0wNWn3/ABOrgOIeOScW01umnTbOSM2O9/uCyvpZY8fFq6UMt6J1tGTaqGZLo7STXW0fNo9XhsM8UHlm9K+THq2+TfjyaXPk+SPKMRrn6h2NCA05qEAAFjJGAxiABookaCvEsBWM2gGIAGIYgCwAEAzTFllHk6tU10a8UZFEG2PLT3W3R8mn5o6cOaN/jE3+dFpKS/OVP4pHAdN1EljXHljry49cexy/Nan9HM4pYWv63+Bhqd3yff1OiHHZEqbU13ZIxn9L3BsqGq57Eo6YcZHrhX7Oc4feUsuB81nj74ZPrSC5PrniOX2nTpwvlkye/DH7JAsWPrla/Yt/aE8XPZXcdGjD+VfuwP7WWpYF8rI/LFjX0uQPFyouMH3M29dh6Y8kv0sqivhGP2lLja9jHij46db+MrIZF8Jwmrnqa7oLU/i9kepjz4MCuMIvIuVv1+T4terj8GzxsnEZJ+3OTXdfZ+HIvHHb3ErUs/FcV6Qnneqb2+TH5MV4GKJUdO3df1lIT0zy9qAEMqFQxMEyaGAAUMYhgNDEBB4YABtDAQAMBABQkIAGNMkYF2axlsYGi9kDWUUzJxohTaK1WSrCchWId7krcVCW5cpWZwe5dkQWUpC/r6wIq4s0iYxNosI7eH4Vy57IpKm0t66mS4mTVFRexakYSe40T/IpBL7WgYITAVjTEADBCBAXY7IGmBSYxDTIrxBDEdGQMAAAsAAdiAAHYCQwGaL2TNFp9kDNFx5EFRJViWCBoEZbNPf3lxZmufvKg9wNATBsSIi4GsTGJtEL+NIG7dRMMZrm9kVniy/kWiHzKTCLsTCwKAACyAATABoYkMKY0ybGB4wCGdGQCYWADsLEADEAAMaJGBRa5GZfQDM34VY22sjmlWzglKn4ptWjnLgRY6uK4RRjGcZrJCbkk0pRdxq00+XtI9L+7cTbVU1CLfq56oRvW3JN3qS0xT8Wzz8v+Hh+uzfw4jjVGHTp2+kODjiUGm3qtO+r0xlqj4dv6DjxsJTbq23WyTbdLuXcKBUrSwQr5hEIuBojOJaIX03xczTiXyRniFxE+0SnEN7vzGmQUisrQxIYAAxADEMQUwQAA7GhAB44DA6MgAodAIBgAgGIAGAAMu9iBx5PzIqCoiRtw2ZwdpRdqmpxjOLXkwOnJ/h4/rsv8GM4melxOVT4eLUIwrNkTUXKm9Ed93sXg4+Df4zb8THG28ae6bb01stq5ow648plYMUpW0r0LVLwjaV/SdvpGeJwh6tRTrdRjTUdMVUu96te5Pov2c36l/xRL+M53jGOCcoykoycV7TSbS82bY+Ay1HsOp1pfK7V/Ub8LxMIY5J5JLI9ahHTKUIqSptK6t8r6G0fScOzs5tJJtwhCUIer0OCa9rv37iLkefkwyhLTJU1XVNNPdNNcwRpxWbXK0qSjGKTduoqlfiQtkInJrhOTJl7fm0jshyPMxO8nvbJTj6ruKTJQJdSsNEWjNFoChDsTKBktjZDZBQybCwqwJQ0B5VhZI7OiHYCBhDAVgAwsBWFMaEhhDGuogj1IsSxpifM24bh3klpTim+WqSin4W+oMdf/Dft5f8AricFHs5OElj4esi0fjW1q6rRW1c+RivRz6aZXBTVS2abaUU31uL2MumV57jsdno1dnN+q/8AuJHEp4opzhSkrjyd7J9OTprn3nof2anGc5JxVPHdPe1qS+tC2Ys4XXBwygnLWrSi3FPUk57UtvedeSeLTOOKO8lKKpSdpZIuLd9aTPpVgxr5EP3YlKlySXkqMeTc/jfGywTirlGUU+TaavysOh739oIuUYUm6cnsr6I8OunKu81HLlMuHOVQb8Di4CFycu5M6eJTcaXUfDLTFrwZD8JFIix2aYWikzOx6iDWxNkOQtQFNiFqCwGURYWFW2NMix6gPJsdiA0pqX9cx2QOgKsL7iQAqxJgxAOwsBgFlx+sijXEgJhDvOmGRQ7Xdy7rPRzcJGGPHBr8blrJv8jHvu/Om/JeJw5OGc25J1jV6W/mr5Vd7Em9tZP1tklKeBqNt+vVUu/G+nQz4TNkg61wtRUaa9bKKTck9tk05PfxNfWXw7e8IrLFKtnLsTOTBwk8nJaYd++n72xmunljo47idcYq+1j7WqLp6tKWq90nUVyPV9EyUs8pqmvUpJqTna197Xu2vlzZ5/H4MeHH6uFSnP2pNPVXh3HVJ6XkcdqxR3ilH/M6V5/78ycuOLx5PfsiU0ubrz2PD9TL5Tk7S+U+zJ7ra91095rPGnzxpWpOKdRi3Lq/JfAx4teQ9N8SnoUZKVatSi7rlXL3nnZNVpttro2727jTiMKi6T1JrZqveaYHG9E70ypOXSMq2aZvOnK91lkhca5NHNFUpeR6WZSg3Ca7caWr58ej8fM4c6rV5faZZrmQxIorIsdhQUAMVlMkAHYDoAsLAKALGgAK8wYAaQDEADBAAQMSHYgpjEDYQN0a8FkV2+UWr/Re39eZyzlZpw2XRLVVqmpRfKUXzixWpH03FcZjzZcrdrVNRhXTCqUYeHZivgaPBjvapJ0nGV6UuVKu7vPDnHTH1kG5YrrX8rG+ahkXR+PJ9DthxEZ1JLtRW8Vvfl4fcb4cpmHKXdevP8H06Ix1dq69pakmvtMoZFdNxilGk24xp2t9q6XscP4TF3pbWrn9/mcbW+7st5ddJPfbq47h4LTOMnJvnumpbJuXhu2vcdPE/wCZ+rjzrrkXdszzhI546SupZE97rstSi+VeH3G2XKmlclSSVRSuqV+V0jz2VEYmtpy1eCWyXOkPJq9ley5KT80qM4s0y5UlbNMtcnEXiqXtY2tEnz0O7j7tq95w8RO+Xgvhz+w558S8l6dox9qT5Lu9/gaak1tslyT514+JirWZViYyMmiiR2ASJspsQAUSMCgokeoB0Fi1BYHmjJsLNrigJsLIYoCXIWoGLAhMdgxTIkwciASAqIgRFb8NxWTDLXik4uqfJxlHrGUXtJeDPRw5eEzPtSlwOV/KhF5eFk+/TevH7rR5NkumMWPcz8BxUI6/VLiMfP1/DNZotd707r/UrPO/D43T2709n9Jz8PxGXDLXhyTxS+djnKD+KZ3v+03EtVlWHOv+vw+Kb/epMnl9awlxUXyaK9eu9GT9M4H7fo/hn+hrxfUxf3pwf/Lcf/k5q+oeU+nj/V/xo+Kiuq+JL9IQXW/Lf6iJel8Fdj0fgi++UsmR/SOPp/Mv/wAoYcPjjwwT+Lsec+r4346sOHicqvFw81H5+SscEu9ylSObiIY4P8bmWeS/y+Hb9Wv0srW/uvzOXieLzZt8uWeTwlJtLyXJGcUkTUxu5ubSpRivZhHaMfvfi9zriqRzYDobDNh2Fk2CYTFgSAMVYE2OwYYWSOwYoCQsGKEKyWDH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8" name="AutoShape 8" descr="data:image/jpeg;base64,/9j/4AAQSkZJRgABAQAAAQABAAD/2wCEAAkGBxAPEBQQDw8QDw8PEA8PDw8PDw8PDw8PFBQWFhQRFBQYHCggGBolHBQUITEhJSkrLi4uFx8zODMsNygtLisBCgoKDg0OGhAQFywkHBwsLCwsLCwsLCwsLCwsLCwsLCwsLCwsLCwsLCwsLCwsLCwsLC4sLCwsLCssLCwsLCwsLP/AABEIALABHgMBIgACEQEDEQH/xAAaAAADAQEBAQAAAAAAAAAAAAAAAQIDBAUG/8QARRAAAgIBAgMEBQYLBgcBAAAAAAECEQMSIQQxQSJRYXEFEzKBkUJSobHB0RQjU2Jyc4OSsuHwBhU0Q4LxRFVjk5SzwjP/xAAYAQEBAQEBAAAAAAAAAAAAAAAAAQIDBP/EAB8RAQEBAAIDAQADAAAAAAAAAAABEQIhEjFRQQNhof/aAAwDAQACEQMRAD8A8TUFiA9bwqQCAgLGICgsEAgKsZKGEUAkjRRSdPd9y6eb6EtxePG8rkSaRxvu+Ox049EVybfh2Y/Hm/oNPw9r2FGH6MVfxdsmteMnuuf8EyVeiVd+l18So8JJ9y83FfaPNxUpK5Sk34ybOfG97GmcXcvRr/KYl55Yp/AI8A/n4v8Aur7jnyZTN5H0Y06+O1+j5fPxP9tD7Rf3fk6JS/Rnjl9TOTVa3KhsNTr43nweSPPHNeOl18TKq5nUuMcXtJx26No6IekZ12ljyruyQi3+8t/pHRkecho9XiIcNJRaTxzkrl6ptxi7qnGXPvMV6NlJ9hxkvnJtfvJ7oHj8cSKRfEcPPFJwmqkvFNe5rZkIiGADAAAQDCxIYDTGhARV2MgpMEeGABZtAAWADAQWAxAADReODk6X+xCPR4OahFTStRd2r1J+57PzGrOOtFw8MS7e8/ya5/638lfm8++jCc3J2/ckkkl3JdDeHqsr2el9E/v/AK+HLm4iDjs/o35+JnW7OuvSJTbdIJY3Rrw8ElqZz5Mrk+5dwYtK9hRe4AgLvYQRKlyKHZUWR/Iru9xBV7lwTexmi0wNWn3/ABOrgOIeOScW01umnTbOSM2O9/uCyvpZY8fFq6UMt6J1tGTaqGZLo7STXW0fNo9XhsM8UHlm9K+THq2+TfjyaXPk+SPKMRrn6h2NCA05qEAAFjJGAxiABookaCvEsBWM2gGIAGIYgCwAEAzTFllHk6tU10a8UZFEG2PLT3W3R8mn5o6cOaN/jE3+dFpKS/OVP4pHAdN1EljXHljry49cexy/Nan9HM4pYWv63+Bhqd3yff1OiHHZEqbU13ZIxn9L3BsqGq57Eo6YcZHrhX7Oc4feUsuB81nj74ZPrSC5PrniOX2nTpwvlkye/DH7JAsWPrla/Yt/aE8XPZXcdGjD+VfuwP7WWpYF8rI/LFjX0uQPFyouMH3M29dh6Y8kv0sqivhGP2lLja9jHij46db+MrIZF8Jwmrnqa7oLU/i9kepjz4MCuMIvIuVv1+T4terj8GzxsnEZJ+3OTXdfZ+HIvHHb3ErUs/FcV6Qnneqb2+TH5MV4GKJUdO3df1lIT0zy9qAEMqFQxMEyaGAAUMYhgNDEBB4YABtDAQAMBABQkIAGNMkYF2axlsYGi9kDWUUzJxohTaK1WSrCchWId7krcVCW5cpWZwe5dkQWUpC/r6wIq4s0iYxNosI7eH4Vy57IpKm0t66mS4mTVFRexakYSe40T/IpBL7WgYITAVjTEADBCBAXY7IGmBSYxDTIrxBDEdGQMAAAsAAdiAAHYCQwGaL2TNFp9kDNFx5EFRJViWCBoEZbNPf3lxZmufvKg9wNATBsSIi4GsTGJtEL+NIG7dRMMZrm9kVniy/kWiHzKTCLsTCwKAACyAATABoYkMKY0ybGB4wCGdGQCYWADsLEADEAAMaJGBRa5GZfQDM34VY22sjmlWzglKn4ptWjnLgRY6uK4RRjGcZrJCbkk0pRdxq00+XtI9L+7cTbVU1CLfq56oRvW3JN3qS0xT8Wzz8v+Hh+uzfw4jjVGHTp2+kODjiUGm3qtO+r0xlqj4dv6DjxsJTbq23WyTbdLuXcKBUrSwQr5hEIuBojOJaIX03xczTiXyRniFxE+0SnEN7vzGmQUisrQxIYAAxADEMQUwQAA7GhAB44DA6MgAodAIBgAgGIAGAAMu9iBx5PzIqCoiRtw2ZwdpRdqmpxjOLXkwOnJ/h4/rsv8GM4melxOVT4eLUIwrNkTUXKm9Ed93sXg4+Df4zb8THG28ae6bb01stq5ow648plYMUpW0r0LVLwjaV/SdvpGeJwh6tRTrdRjTUdMVUu96te5Pov2c36l/xRL+M53jGOCcoykoycV7TSbS82bY+Ay1HsOp1pfK7V/Ub8LxMIY5J5JLI9ahHTKUIqSptK6t8r6G0fScOzs5tJJtwhCUIer0OCa9rv37iLkefkwyhLTJU1XVNNPdNNcwRpxWbXK0qSjGKTduoqlfiQtkInJrhOTJl7fm0jshyPMxO8nvbJTj6ruKTJQJdSsNEWjNFoChDsTKBktjZDZBQybCwqwJQ0B5VhZI7OiHYCBhDAVgAwsBWFMaEhhDGuogj1IsSxpifM24bh3klpTim+WqSin4W+oMdf/Dft5f8AricFHs5OElj4esi0fjW1q6rRW1c+RivRz6aZXBTVS2abaUU31uL2MumV57jsdno1dnN+q/8AuJHEp4opzhSkrjyd7J9OTprn3nof2anGc5JxVPHdPe1qS+tC2Ys4XXBwygnLWrSi3FPUk57UtvedeSeLTOOKO8lKKpSdpZIuLd9aTPpVgxr5EP3YlKlySXkqMeTc/jfGywTirlGUU+TaavysOh739oIuUYUm6cnsr6I8OunKu81HLlMuHOVQb8Di4CFycu5M6eJTcaXUfDLTFrwZD8JFIix2aYWikzOx6iDWxNkOQtQFNiFqCwGURYWFW2NMix6gPJsdiA0pqX9cx2QOgKsL7iQAqxJgxAOwsBgFlx+sijXEgJhDvOmGRQ7Xdy7rPRzcJGGPHBr8blrJv8jHvu/Om/JeJw5OGc25J1jV6W/mr5Vd7Em9tZP1tklKeBqNt+vVUu/G+nQz4TNkg61wtRUaa9bKKTck9tk05PfxNfWXw7e8IrLFKtnLsTOTBwk8nJaYd++n72xmunljo47idcYq+1j7WqLp6tKWq90nUVyPV9EyUs8pqmvUpJqTna197Xu2vlzZ5/H4MeHH6uFSnP2pNPVXh3HVJ6XkcdqxR3ilH/M6V5/78ycuOLx5PfsiU0ubrz2PD9TL5Tk7S+U+zJ7ra91095rPGnzxpWpOKdRi3Lq/JfAx4teQ9N8SnoUZKVatSi7rlXL3nnZNVpttro2727jTiMKi6T1JrZqveaYHG9E70ypOXSMq2aZvOnK91lkhca5NHNFUpeR6WZSg3Ca7caWr58ej8fM4c6rV5faZZrmQxIorIsdhQUAMVlMkAHYDoAsLAKALGgAK8wYAaQDEADBAAQMSHYgpjEDYQN0a8FkV2+UWr/Re39eZyzlZpw2XRLVVqmpRfKUXzixWpH03FcZjzZcrdrVNRhXTCqUYeHZivgaPBjvapJ0nGV6UuVKu7vPDnHTH1kG5YrrX8rG+ahkXR+PJ9DthxEZ1JLtRW8Vvfl4fcb4cpmHKXdevP8H06Ix1dq69pakmvtMoZFdNxilGk24xp2t9q6XscP4TF3pbWrn9/mcbW+7st5ddJPfbq47h4LTOMnJvnumpbJuXhu2vcdPE/wCZ+rjzrrkXdszzhI546SupZE97rstSi+VeH3G2XKmlclSSVRSuqV+V0jz2VEYmtpy1eCWyXOkPJq9ley5KT80qM4s0y5UlbNMtcnEXiqXtY2tEnz0O7j7tq95w8RO+Xgvhz+w558S8l6dox9qT5Lu9/gaak1tslyT514+JirWZViYyMmiiR2ASJspsQAUSMCgokeoB0Fi1BYHmjJsLNrigJsLIYoCXIWoGLAhMdgxTIkwciASAqIgRFb8NxWTDLXik4uqfJxlHrGUXtJeDPRw5eEzPtSlwOV/KhF5eFk+/TevH7rR5NkumMWPcz8BxUI6/VLiMfP1/DNZotd707r/UrPO/D43T2709n9Jz8PxGXDLXhyTxS+djnKD+KZ3v+03EtVlWHOv+vw+Kb/epMnl9awlxUXyaK9eu9GT9M4H7fo/hn+hrxfUxf3pwf/Lcf/k5q+oeU+nj/V/xo+Kiuq+JL9IQXW/Lf6iJel8Fdj0fgi++UsmR/SOPp/Mv/wAoYcPjjwwT+Lsec+r4346sOHicqvFw81H5+SscEu9ylSObiIY4P8bmWeS/y+Hb9Wv0srW/uvzOXieLzZt8uWeTwlJtLyXJGcUkTUxu5ubSpRivZhHaMfvfi9zriqRzYDobDNh2Fk2CYTFgSAMVYE2OwYYWSOwYoCQsGKEKyWDH/9k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9" name="AutoShape 10" descr="data:image/jpeg;base64,/9j/4AAQSkZJRgABAQAAAQABAAD/2wCEAAkGBxAPEBQQDw8QDw8PEA8PDw8PDw8PDw8PFBQWFhQRFBQYHCggGBolHBQUITEhJSkrLi4uFx8zODMsNygtLisBCgoKDg0OGhAQFywkHBwsLCwsLCwsLCwsLCwsLCwsLCwsLCwsLCwsLCwsLCwsLCwsLC4sLCwsLCssLCwsLCwsLP/AABEIALABHgMBIgACEQEDEQH/xAAaAAADAQEBAQAAAAAAAAAAAAAAAQIDBAUG/8QARRAAAgIBAgMEBQYLBgcBAAAAAAECEQMSIQQxQSJRYXEFEzKBkUJSobHB0RQjU2Jyc4OSsuHwBhU0Q4LxRFVjk5SzwjP/xAAYAQEBAQEBAAAAAAAAAAAAAAAAAQIDBP/EAB8RAQEBAAIDAQADAAAAAAAAAAABEQIhEjFRQQNhof/aAAwDAQACEQMRAD8A8TUFiA9bwqQCAgLGICgsEAgKsZKGEUAkjRRSdPd9y6eb6EtxePG8rkSaRxvu+Ox049EVybfh2Y/Hm/oNPw9r2FGH6MVfxdsmteMnuuf8EyVeiVd+l18So8JJ9y83FfaPNxUpK5Sk34ybOfG97GmcXcvRr/KYl55Yp/AI8A/n4v8Aur7jnyZTN5H0Y06+O1+j5fPxP9tD7Rf3fk6JS/Rnjl9TOTVa3KhsNTr43nweSPPHNeOl18TKq5nUuMcXtJx26No6IekZ12ljyruyQi3+8t/pHRkecho9XiIcNJRaTxzkrl6ptxi7qnGXPvMV6NlJ9hxkvnJtfvJ7oHj8cSKRfEcPPFJwmqkvFNe5rZkIiGADAAAQDCxIYDTGhARV2MgpMEeGABZtAAWADAQWAxAADReODk6X+xCPR4OahFTStRd2r1J+57PzGrOOtFw8MS7e8/ya5/638lfm8++jCc3J2/ckkkl3JdDeHqsr2el9E/v/AK+HLm4iDjs/o35+JnW7OuvSJTbdIJY3Rrw8ElqZz5Mrk+5dwYtK9hRe4AgLvYQRKlyKHZUWR/Iru9xBV7lwTexmi0wNWn3/ABOrgOIeOScW01umnTbOSM2O9/uCyvpZY8fFq6UMt6J1tGTaqGZLo7STXW0fNo9XhsM8UHlm9K+THq2+TfjyaXPk+SPKMRrn6h2NCA05qEAAFjJGAxiABookaCvEsBWM2gGIAGIYgCwAEAzTFllHk6tU10a8UZFEG2PLT3W3R8mn5o6cOaN/jE3+dFpKS/OVP4pHAdN1EljXHljry49cexy/Nan9HM4pYWv63+Bhqd3yff1OiHHZEqbU13ZIxn9L3BsqGq57Eo6YcZHrhX7Oc4feUsuB81nj74ZPrSC5PrniOX2nTpwvlkye/DH7JAsWPrla/Yt/aE8XPZXcdGjD+VfuwP7WWpYF8rI/LFjX0uQPFyouMH3M29dh6Y8kv0sqivhGP2lLja9jHij46db+MrIZF8Jwmrnqa7oLU/i9kepjz4MCuMIvIuVv1+T4terj8GzxsnEZJ+3OTXdfZ+HIvHHb3ErUs/FcV6Qnneqb2+TH5MV4GKJUdO3df1lIT0zy9qAEMqFQxMEyaGAAUMYhgNDEBB4YABtDAQAMBABQkIAGNMkYF2axlsYGi9kDWUUzJxohTaK1WSrCchWId7krcVCW5cpWZwe5dkQWUpC/r6wIq4s0iYxNosI7eH4Vy57IpKm0t66mS4mTVFRexakYSe40T/IpBL7WgYITAVjTEADBCBAXY7IGmBSYxDTIrxBDEdGQMAAAsAAdiAAHYCQwGaL2TNFp9kDNFx5EFRJViWCBoEZbNPf3lxZmufvKg9wNATBsSIi4GsTGJtEL+NIG7dRMMZrm9kVniy/kWiHzKTCLsTCwKAACyAATABoYkMKY0ybGB4wCGdGQCYWADsLEADEAAMaJGBRa5GZfQDM34VY22sjmlWzglKn4ptWjnLgRY6uK4RRjGcZrJCbkk0pRdxq00+XtI9L+7cTbVU1CLfq56oRvW3JN3qS0xT8Wzz8v+Hh+uzfw4jjVGHTp2+kODjiUGm3qtO+r0xlqj4dv6DjxsJTbq23WyTbdLuXcKBUrSwQr5hEIuBojOJaIX03xczTiXyRniFxE+0SnEN7vzGmQUisrQxIYAAxADEMQUwQAA7GhAB44DA6MgAodAIBgAgGIAGAAMu9iBx5PzIqCoiRtw2ZwdpRdqmpxjOLXkwOnJ/h4/rsv8GM4melxOVT4eLUIwrNkTUXKm9Ed93sXg4+Df4zb8THG28ae6bb01stq5ow648plYMUpW0r0LVLwjaV/SdvpGeJwh6tRTrdRjTUdMVUu96te5Pov2c36l/xRL+M53jGOCcoykoycV7TSbS82bY+Ay1HsOp1pfK7V/Ub8LxMIY5J5JLI9ahHTKUIqSptK6t8r6G0fScOzs5tJJtwhCUIer0OCa9rv37iLkefkwyhLTJU1XVNNPdNNcwRpxWbXK0qSjGKTduoqlfiQtkInJrhOTJl7fm0jshyPMxO8nvbJTj6ruKTJQJdSsNEWjNFoChDsTKBktjZDZBQybCwqwJQ0B5VhZI7OiHYCBhDAVgAwsBWFMaEhhDGuogj1IsSxpifM24bh3klpTim+WqSin4W+oMdf/Dft5f8AricFHs5OElj4esi0fjW1q6rRW1c+RivRz6aZXBTVS2abaUU31uL2MumV57jsdno1dnN+q/8AuJHEp4opzhSkrjyd7J9OTprn3nof2anGc5JxVPHdPe1qS+tC2Ys4XXBwygnLWrSi3FPUk57UtvedeSeLTOOKO8lKKpSdpZIuLd9aTPpVgxr5EP3YlKlySXkqMeTc/jfGywTirlGUU+TaavysOh739oIuUYUm6cnsr6I8OunKu81HLlMuHOVQb8Di4CFycu5M6eJTcaXUfDLTFrwZD8JFIix2aYWikzOx6iDWxNkOQtQFNiFqCwGURYWFW2NMix6gPJsdiA0pqX9cx2QOgKsL7iQAqxJgxAOwsBgFlx+sijXEgJhDvOmGRQ7Xdy7rPRzcJGGPHBr8blrJv8jHvu/Om/JeJw5OGc25J1jV6W/mr5Vd7Em9tZP1tklKeBqNt+vVUu/G+nQz4TNkg61wtRUaa9bKKTck9tk05PfxNfWXw7e8IrLFKtnLsTOTBwk8nJaYd++n72xmunljo47idcYq+1j7WqLp6tKWq90nUVyPV9EyUs8pqmvUpJqTna197Xu2vlzZ5/H4MeHH6uFSnP2pNPVXh3HVJ6XkcdqxR3ilH/M6V5/78ycuOLx5PfsiU0ubrz2PD9TL5Tk7S+U+zJ7ra91095rPGnzxpWpOKdRi3Lq/JfAx4teQ9N8SnoUZKVatSi7rlXL3nnZNVpttro2727jTiMKi6T1JrZqveaYHG9E70ypOXSMq2aZvOnK91lkhca5NHNFUpeR6WZSg3Ca7caWr58ej8fM4c6rV5faZZrmQxIorIsdhQUAMVlMkAHYDoAsLAKALGgAK8wYAaQDEADBAAQMSHYgpjEDYQN0a8FkV2+UWr/Re39eZyzlZpw2XRLVVqmpRfKUXzixWpH03FcZjzZcrdrVNRhXTCqUYeHZivgaPBjvapJ0nGV6UuVKu7vPDnHTH1kG5YrrX8rG+ahkXR+PJ9DthxEZ1JLtRW8Vvfl4fcb4cpmHKXdevP8H06Ix1dq69pakmvtMoZFdNxilGk24xp2t9q6XscP4TF3pbWrn9/mcbW+7st5ddJPfbq47h4LTOMnJvnumpbJuXhu2vcdPE/wCZ+rjzrrkXdszzhI546SupZE97rstSi+VeH3G2XKmlclSSVRSuqV+V0jz2VEYmtpy1eCWyXOkPJq9ley5KT80qM4s0y5UlbNMtcnEXiqXtY2tEnz0O7j7tq95w8RO+Xgvhz+w558S8l6dox9qT5Lu9/gaak1tslyT514+JirWZViYyMmiiR2ASJspsQAUSMCgokeoB0Fi1BYHmjJsLNrigJsLIYoCXIWoGLAhMdgxTIkwciASAqIgRFb8NxWTDLXik4uqfJxlHrGUXtJeDPRw5eEzPtSlwOV/KhF5eFk+/TevH7rR5NkumMWPcz8BxUI6/VLiMfP1/DNZotd707r/UrPO/D43T2709n9Jz8PxGXDLXhyTxS+djnKD+KZ3v+03EtVlWHOv+vw+Kb/epMnl9awlxUXyaK9eu9GT9M4H7fo/hn+hrxfUxf3pwf/Lcf/k5q+oeU+nj/V/xo+Kiuq+JL9IQXW/Lf6iJel8Fdj0fgi++UsmR/SOPp/Mv/wAoYcPjjwwT+Lsec+r4346sOHicqvFw81H5+SscEu9ylSObiIY4P8bmWeS/y+Hb9Wv0srW/uvzOXieLzZt8uWeTwlJtLyXJGcUkTUxu5ubSpRivZhHaMfvfi9zriqRzYDobDNh2Fk2CYTFgSAMVYE2OwYYWSOwYoCQsGKEKyWDH/9k=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" name="AutoShape 12" descr="data:image/jpeg;base64,/9j/4AAQSkZJRgABAQAAAQABAAD/2wCEAAkGBxAPEBQQDw8QDw8PEA8PDw8PDw8PDw8PFBQWFhQRFBQYHCggGBolHBQUITEhJSkrLi4uFx8zODMsNygtLisBCgoKDg0OGhAQFywkHBwsLCwsLCwsLCwsLCwsLCwsLCwsLCwsLCwsLCwsLCwsLCwsLC4sLCwsLCssLCwsLCwsLP/AABEIALABHgMBIgACEQEDEQH/xAAaAAADAQEBAQAAAAAAAAAAAAAAAQIDBAUG/8QARRAAAgIBAgMEBQYLBgcBAAAAAAECEQMSIQQxQSJRYXEFEzKBkUJSobHB0RQjU2Jyc4OSsuHwBhU0Q4LxRFVjk5SzwjP/xAAYAQEBAQEBAAAAAAAAAAAAAAAAAQIDBP/EAB8RAQEBAAIDAQADAAAAAAAAAAABEQIhEjFRQQNhof/aAAwDAQACEQMRAD8A8TUFiA9bwqQCAgLGICgsEAgKsZKGEUAkjRRSdPd9y6eb6EtxePG8rkSaRxvu+Ox049EVybfh2Y/Hm/oNPw9r2FGH6MVfxdsmteMnuuf8EyVeiVd+l18So8JJ9y83FfaPNxUpK5Sk34ybOfG97GmcXcvRr/KYl55Yp/AI8A/n4v8Aur7jnyZTN5H0Y06+O1+j5fPxP9tD7Rf3fk6JS/Rnjl9TOTVa3KhsNTr43nweSPPHNeOl18TKq5nUuMcXtJx26No6IekZ12ljyruyQi3+8t/pHRkecho9XiIcNJRaTxzkrl6ptxi7qnGXPvMV6NlJ9hxkvnJtfvJ7oHj8cSKRfEcPPFJwmqkvFNe5rZkIiGADAAAQDCxIYDTGhARV2MgpMEeGABZtAAWADAQWAxAADReODk6X+xCPR4OahFTStRd2r1J+57PzGrOOtFw8MS7e8/ya5/638lfm8++jCc3J2/ckkkl3JdDeHqsr2el9E/v/AK+HLm4iDjs/o35+JnW7OuvSJTbdIJY3Rrw8ElqZz5Mrk+5dwYtK9hRe4AgLvYQRKlyKHZUWR/Iru9xBV7lwTexmi0wNWn3/ABOrgOIeOScW01umnTbOSM2O9/uCyvpZY8fFq6UMt6J1tGTaqGZLo7STXW0fNo9XhsM8UHlm9K+THq2+TfjyaXPk+SPKMRrn6h2NCA05qEAAFjJGAxiABookaCvEsBWM2gGIAGIYgCwAEAzTFllHk6tU10a8UZFEG2PLT3W3R8mn5o6cOaN/jE3+dFpKS/OVP4pHAdN1EljXHljry49cexy/Nan9HM4pYWv63+Bhqd3yff1OiHHZEqbU13ZIxn9L3BsqGq57Eo6YcZHrhX7Oc4feUsuB81nj74ZPrSC5PrniOX2nTpwvlkye/DH7JAsWPrla/Yt/aE8XPZXcdGjD+VfuwP7WWpYF8rI/LFjX0uQPFyouMH3M29dh6Y8kv0sqivhGP2lLja9jHij46db+MrIZF8Jwmrnqa7oLU/i9kepjz4MCuMIvIuVv1+T4terj8GzxsnEZJ+3OTXdfZ+HIvHHb3ErUs/FcV6Qnneqb2+TH5MV4GKJUdO3df1lIT0zy9qAEMqFQxMEyaGAAUMYhgNDEBB4YABtDAQAMBABQkIAGNMkYF2axlsYGi9kDWUUzJxohTaK1WSrCchWId7krcVCW5cpWZwe5dkQWUpC/r6wIq4s0iYxNosI7eH4Vy57IpKm0t66mS4mTVFRexakYSe40T/IpBL7WgYITAVjTEADBCBAXY7IGmBSYxDTIrxBDEdGQMAAAsAAdiAAHYCQwGaL2TNFp9kDNFx5EFRJViWCBoEZbNPf3lxZmufvKg9wNATBsSIi4GsTGJtEL+NIG7dRMMZrm9kVniy/kWiHzKTCLsTCwKAACyAATABoYkMKY0ybGB4wCGdGQCYWADsLEADEAAMaJGBRa5GZfQDM34VY22sjmlWzglKn4ptWjnLgRY6uK4RRjGcZrJCbkk0pRdxq00+XtI9L+7cTbVU1CLfq56oRvW3JN3qS0xT8Wzz8v+Hh+uzfw4jjVGHTp2+kODjiUGm3qtO+r0xlqj4dv6DjxsJTbq23WyTbdLuXcKBUrSwQr5hEIuBojOJaIX03xczTiXyRniFxE+0SnEN7vzGmQUisrQxIYAAxADEMQUwQAA7GhAB44DA6MgAodAIBgAgGIAGAAMu9iBx5PzIqCoiRtw2ZwdpRdqmpxjOLXkwOnJ/h4/rsv8GM4melxOVT4eLUIwrNkTUXKm9Ed93sXg4+Df4zb8THG28ae6bb01stq5ow648plYMUpW0r0LVLwjaV/SdvpGeJwh6tRTrdRjTUdMVUu96te5Pov2c36l/xRL+M53jGOCcoykoycV7TSbS82bY+Ay1HsOp1pfK7V/Ub8LxMIY5J5JLI9ahHTKUIqSptK6t8r6G0fScOzs5tJJtwhCUIer0OCa9rv37iLkefkwyhLTJU1XVNNPdNNcwRpxWbXK0qSjGKTduoqlfiQtkInJrhOTJl7fm0jshyPMxO8nvbJTj6ruKTJQJdSsNEWjNFoChDsTKBktjZDZBQybCwqwJQ0B5VhZI7OiHYCBhDAVgAwsBWFMaEhhDGuogj1IsSxpifM24bh3klpTim+WqSin4W+oMdf/Dft5f8AricFHs5OElj4esi0fjW1q6rRW1c+RivRz6aZXBTVS2abaUU31uL2MumV57jsdno1dnN+q/8AuJHEp4opzhSkrjyd7J9OTprn3nof2anGc5JxVPHdPe1qS+tC2Ys4XXBwygnLWrSi3FPUk57UtvedeSeLTOOKO8lKKpSdpZIuLd9aTPpVgxr5EP3YlKlySXkqMeTc/jfGywTirlGUU+TaavysOh739oIuUYUm6cnsr6I8OunKu81HLlMuHOVQb8Di4CFycu5M6eJTcaXUfDLTFrwZD8JFIix2aYWikzOx6iDWxNkOQtQFNiFqCwGURYWFW2NMix6gPJsdiA0pqX9cx2QOgKsL7iQAqxJgxAOwsBgFlx+sijXEgJhDvOmGRQ7Xdy7rPRzcJGGPHBr8blrJv8jHvu/Om/JeJw5OGc25J1jV6W/mr5Vd7Em9tZP1tklKeBqNt+vVUu/G+nQz4TNkg61wtRUaa9bKKTck9tk05PfxNfWXw7e8IrLFKtnLsTOTBwk8nJaYd++n72xmunljo47idcYq+1j7WqLp6tKWq90nUVyPV9EyUs8pqmvUpJqTna197Xu2vlzZ5/H4MeHH6uFSnP2pNPVXh3HVJ6XkcdqxR3ilH/M6V5/78ycuOLx5PfsiU0ubrz2PD9TL5Tk7S+U+zJ7ra91095rPGnzxpWpOKdRi3Lq/JfAx4teQ9N8SnoUZKVatSi7rlXL3nnZNVpttro2727jTiMKi6T1JrZqveaYHG9E70ypOXSMq2aZvOnK91lkhca5NHNFUpeR6WZSg3Ca7caWr58ej8fM4c6rV5faZZrmQxIorIsdhQUAMVlMkAHYDoAsLAKALGgAK8wYAaQDEADBAAQMSHYgpjEDYQN0a8FkV2+UWr/Re39eZyzlZpw2XRLVVqmpRfKUXzixWpH03FcZjzZcrdrVNRhXTCqUYeHZivgaPBjvapJ0nGV6UuVKu7vPDnHTH1kG5YrrX8rG+ahkXR+PJ9DthxEZ1JLtRW8Vvfl4fcb4cpmHKXdevP8H06Ix1dq69pakmvtMoZFdNxilGk24xp2t9q6XscP4TF3pbWrn9/mcbW+7st5ddJPfbq47h4LTOMnJvnumpbJuXhu2vcdPE/wCZ+rjzrrkXdszzhI546SupZE97rstSi+VeH3G2XKmlclSSVRSuqV+V0jz2VEYmtpy1eCWyXOkPJq9ley5KT80qM4s0y5UlbNMtcnEXiqXtY2tEnz0O7j7tq95w8RO+Xgvhz+w558S8l6dox9qT5Lu9/gaak1tslyT514+JirWZViYyMmiiR2ASJspsQAUSMCgokeoB0Fi1BYHmjJsLNrigJsLIYoCXIWoGLAhMdgxTIkwciASAqIgRFb8NxWTDLXik4uqfJxlHrGUXtJeDPRw5eEzPtSlwOV/KhF5eFk+/TevH7rR5NkumMWPcz8BxUI6/VLiMfP1/DNZotd707r/UrPO/D43T2709n9Jz8PxGXDLXhyTxS+djnKD+KZ3v+03EtVlWHOv+vw+Kb/epMnl9awlxUXyaK9eu9GT9M4H7fo/hn+hrxfUxf3pwf/Lcf/k5q+oeU+nj/V/xo+Kiuq+JL9IQXW/Lf6iJel8Fdj0fgi++UsmR/SOPp/Mv/wAoYcPjjwwT+Lsec+r4346sOHicqvFw81H5+SscEu9ylSObiIY4P8bmWeS/y+Hb9Wv0srW/uvzOXieLzZt8uWeTwlJtLyXJGcUkTUxu5ubSpRivZhHaMfvfi9zriqRzYDobDNh2Fk2CYTFgSAMVYE2OwYYWSOwYoCQsGKEKyWDH/9k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95664" y="2924945"/>
            <a:ext cx="6348336" cy="3906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0463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323</Words>
  <Application>Microsoft Office PowerPoint</Application>
  <PresentationFormat>Presentazione su schermo (4:3)</PresentationFormat>
  <Paragraphs>81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16</vt:i4>
      </vt:variant>
    </vt:vector>
  </HeadingPairs>
  <TitlesOfParts>
    <vt:vector size="18" baseType="lpstr">
      <vt:lpstr>Tema di Office</vt:lpstr>
      <vt:lpstr>1_Tema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Sara</cp:lastModifiedBy>
  <cp:revision>16</cp:revision>
  <dcterms:created xsi:type="dcterms:W3CDTF">2016-01-16T15:17:22Z</dcterms:created>
  <dcterms:modified xsi:type="dcterms:W3CDTF">2016-03-26T14:03:01Z</dcterms:modified>
</cp:coreProperties>
</file>